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7341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0147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265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2094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3797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7982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64753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09674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2093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7809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53567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42A7C-1A24-4843-91C6-600A370A5E66}" type="datetimeFigureOut">
              <a:rPr lang="ar-SA" smtClean="0"/>
              <a:t>07/06/1433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7F6D5-0B93-4416-86F2-B28F16B1F33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5234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9900"/>
                </a:solidFill>
              </a:rPr>
              <a:t>Learning basic command</a:t>
            </a:r>
            <a:endParaRPr lang="ar-SA" dirty="0">
              <a:solidFill>
                <a:srgbClr val="FF99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8630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en-GB" b="1" dirty="0" smtClean="0"/>
              <a:t>1 -  Create </a:t>
            </a:r>
            <a:r>
              <a:rPr lang="en-US" b="1" dirty="0" smtClean="0"/>
              <a:t>new directory </a:t>
            </a:r>
            <a:r>
              <a:rPr lang="en-GB" b="1" dirty="0" smtClean="0"/>
              <a:t> </a:t>
            </a:r>
            <a:r>
              <a:rPr lang="en-US" b="1" dirty="0" smtClean="0"/>
              <a:t> </a:t>
            </a:r>
          </a:p>
          <a:p>
            <a:pPr marL="0" indent="0" algn="l">
              <a:buNone/>
            </a:pPr>
            <a:endParaRPr lang="en-US" b="1" dirty="0" smtClean="0"/>
          </a:p>
          <a:p>
            <a:pPr marL="0" indent="0" algn="l">
              <a:buNone/>
            </a:pPr>
            <a:r>
              <a:rPr lang="en-US" b="1" dirty="0" smtClean="0"/>
              <a:t>2-Change directory Permissions using </a:t>
            </a:r>
            <a:r>
              <a:rPr lang="en-US" b="1" dirty="0" smtClean="0">
                <a:solidFill>
                  <a:srgbClr val="FF9900"/>
                </a:solidFill>
              </a:rPr>
              <a:t>Numeric Notation</a:t>
            </a:r>
            <a:r>
              <a:rPr lang="en-US" b="1" dirty="0" smtClean="0"/>
              <a:t>. </a:t>
            </a:r>
            <a:r>
              <a:rPr lang="en-US" b="1" dirty="0" smtClean="0"/>
              <a:t> </a:t>
            </a:r>
          </a:p>
          <a:p>
            <a:pPr marL="0" indent="0" algn="l">
              <a:buNone/>
            </a:pPr>
            <a:r>
              <a:rPr lang="en-US" b="1" dirty="0" smtClean="0"/>
              <a:t>      </a:t>
            </a:r>
            <a:r>
              <a:rPr lang="en-US" b="1" dirty="0" smtClean="0">
                <a:solidFill>
                  <a:srgbClr val="006600"/>
                </a:solidFill>
              </a:rPr>
              <a:t>Owner</a:t>
            </a:r>
            <a:r>
              <a:rPr lang="en-US" b="1" dirty="0" smtClean="0"/>
              <a:t> &gt;&gt; read , write , execute</a:t>
            </a:r>
          </a:p>
          <a:p>
            <a:pPr marL="0" indent="0" algn="l">
              <a:buNone/>
            </a:pPr>
            <a:r>
              <a:rPr lang="en-US" b="1" dirty="0" smtClean="0"/>
              <a:t>      </a:t>
            </a:r>
            <a:r>
              <a:rPr lang="en-US" b="1" dirty="0" smtClean="0">
                <a:solidFill>
                  <a:srgbClr val="006600"/>
                </a:solidFill>
              </a:rPr>
              <a:t>Group</a:t>
            </a:r>
            <a:r>
              <a:rPr lang="en-US" b="1" dirty="0" smtClean="0"/>
              <a:t> &gt;&gt;read , write </a:t>
            </a:r>
          </a:p>
          <a:p>
            <a:pPr marL="0" indent="0" algn="l">
              <a:buNone/>
            </a:pPr>
            <a:r>
              <a:rPr lang="en-US" b="1" dirty="0" smtClean="0"/>
              <a:t>      </a:t>
            </a:r>
            <a:r>
              <a:rPr lang="en-US" b="1" dirty="0" smtClean="0">
                <a:solidFill>
                  <a:srgbClr val="006600"/>
                </a:solidFill>
              </a:rPr>
              <a:t>Other</a:t>
            </a:r>
            <a:r>
              <a:rPr lang="en-US" b="1" dirty="0" smtClean="0"/>
              <a:t> &gt;&gt; read      </a:t>
            </a:r>
            <a:endParaRPr lang="ar-SA" b="1" dirty="0" smtClean="0"/>
          </a:p>
          <a:p>
            <a:pPr marL="0" indent="0" algn="l" rtl="0">
              <a:buNone/>
            </a:pPr>
            <a:r>
              <a:rPr lang="en-US" b="1" dirty="0" smtClean="0"/>
              <a:t> </a:t>
            </a:r>
          </a:p>
          <a:p>
            <a:pPr marL="0" indent="0" algn="l">
              <a:buNone/>
            </a:pPr>
            <a:r>
              <a:rPr lang="en-US" b="1" dirty="0" smtClean="0"/>
              <a:t>3-Create new file inside the directory </a:t>
            </a:r>
          </a:p>
          <a:p>
            <a:pPr marL="0" indent="0" algn="l">
              <a:buNone/>
            </a:pPr>
            <a:endParaRPr lang="en-US" b="1" dirty="0" smtClean="0"/>
          </a:p>
          <a:p>
            <a:pPr marL="0" indent="0" algn="l">
              <a:buNone/>
            </a:pPr>
            <a:r>
              <a:rPr lang="en-US" b="1" dirty="0" smtClean="0"/>
              <a:t>4- Change file Permissions using </a:t>
            </a:r>
            <a:r>
              <a:rPr lang="en-US" b="1" dirty="0" smtClean="0">
                <a:solidFill>
                  <a:srgbClr val="FF9900"/>
                </a:solidFill>
              </a:rPr>
              <a:t>Symbolic Notation </a:t>
            </a:r>
            <a:r>
              <a:rPr lang="en-US" b="1" dirty="0" smtClean="0">
                <a:solidFill>
                  <a:srgbClr val="FF9900"/>
                </a:solidFill>
              </a:rPr>
              <a:t>   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006600"/>
                </a:solidFill>
              </a:rPr>
              <a:t>    All (</a:t>
            </a:r>
            <a:r>
              <a:rPr lang="en-US" b="1" dirty="0" err="1" smtClean="0">
                <a:solidFill>
                  <a:srgbClr val="006600"/>
                </a:solidFill>
              </a:rPr>
              <a:t>Owner+group+other</a:t>
            </a:r>
            <a:r>
              <a:rPr lang="en-US" b="1" dirty="0" smtClean="0">
                <a:solidFill>
                  <a:srgbClr val="006600"/>
                </a:solidFill>
              </a:rPr>
              <a:t>)&gt;&gt; </a:t>
            </a:r>
            <a:r>
              <a:rPr lang="en-US" b="1" dirty="0" smtClean="0"/>
              <a:t>read </a:t>
            </a:r>
          </a:p>
          <a:p>
            <a:pPr marL="0" indent="0" algn="l">
              <a:buNone/>
            </a:pPr>
            <a:r>
              <a:rPr lang="en-US" b="1" dirty="0" smtClean="0"/>
              <a:t> </a:t>
            </a:r>
          </a:p>
          <a:p>
            <a:pPr marL="0" indent="0" algn="l">
              <a:buNone/>
            </a:pPr>
            <a:r>
              <a:rPr lang="en-US" b="1" dirty="0" smtClean="0"/>
              <a:t>  5-view the permission for a file and  directory </a:t>
            </a:r>
          </a:p>
          <a:p>
            <a:pPr marL="0" indent="0" algn="l">
              <a:buNone/>
            </a:pP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405532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8174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6600"/>
                </a:solidFill>
              </a:rPr>
              <a:t>Understanding file permission </a:t>
            </a:r>
            <a:r>
              <a:rPr lang="en-US" dirty="0">
                <a:solidFill>
                  <a:srgbClr val="006600"/>
                </a:solidFill>
              </a:rPr>
              <a:t/>
            </a:r>
            <a:br>
              <a:rPr lang="en-US" dirty="0">
                <a:solidFill>
                  <a:srgbClr val="006600"/>
                </a:solidFill>
              </a:rPr>
            </a:br>
            <a:endParaRPr lang="ar-SA" dirty="0">
              <a:solidFill>
                <a:srgbClr val="0066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>
                <a:solidFill>
                  <a:srgbClr val="FF9900"/>
                </a:solidFill>
              </a:rPr>
              <a:t>Why Are File Permissions Important ? </a:t>
            </a:r>
            <a:endParaRPr lang="en-US" dirty="0">
              <a:solidFill>
                <a:srgbClr val="FF9900"/>
              </a:solidFill>
            </a:endParaRPr>
          </a:p>
          <a:p>
            <a:pPr algn="l" rtl="0"/>
            <a:r>
              <a:rPr lang="en-US" dirty="0"/>
              <a:t> </a:t>
            </a:r>
            <a:r>
              <a:rPr lang="en-US" dirty="0" smtClean="0"/>
              <a:t>Keep </a:t>
            </a:r>
            <a:r>
              <a:rPr lang="en-US" dirty="0"/>
              <a:t>users from accessing other users’ private files </a:t>
            </a:r>
            <a:endParaRPr lang="en-US" dirty="0" smtClean="0"/>
          </a:p>
          <a:p>
            <a:pPr marL="0" indent="0" algn="l" rtl="0">
              <a:buNone/>
            </a:pPr>
            <a:endParaRPr lang="en-US" dirty="0"/>
          </a:p>
          <a:p>
            <a:pPr algn="l" rtl="0"/>
            <a:r>
              <a:rPr lang="en-US" dirty="0" smtClean="0"/>
              <a:t> </a:t>
            </a:r>
            <a:r>
              <a:rPr lang="en-US" dirty="0"/>
              <a:t>To protect important system files 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6987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6600"/>
                </a:solidFill>
              </a:rPr>
              <a:t>Understanding file permission </a:t>
            </a:r>
            <a:r>
              <a:rPr lang="en-US" dirty="0" smtClean="0">
                <a:solidFill>
                  <a:srgbClr val="006600"/>
                </a:solidFill>
              </a:rPr>
              <a:t/>
            </a:r>
            <a:br>
              <a:rPr lang="en-US" dirty="0" smtClean="0">
                <a:solidFill>
                  <a:srgbClr val="006600"/>
                </a:solidFill>
              </a:rPr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791200"/>
          </a:xfrm>
        </p:spPr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endParaRPr lang="ar-SA" b="1" dirty="0" smtClean="0"/>
          </a:p>
          <a:p>
            <a:pPr marL="0" indent="0" algn="l">
              <a:buNone/>
            </a:pPr>
            <a:r>
              <a:rPr lang="en-US" b="1" dirty="0" smtClean="0">
                <a:solidFill>
                  <a:srgbClr val="FF9900"/>
                </a:solidFill>
              </a:rPr>
              <a:t>permissions </a:t>
            </a:r>
            <a:r>
              <a:rPr lang="en-US" b="1" dirty="0">
                <a:solidFill>
                  <a:srgbClr val="FF9900"/>
                </a:solidFill>
              </a:rPr>
              <a:t>bits</a:t>
            </a:r>
            <a:r>
              <a:rPr lang="en-US" dirty="0">
                <a:solidFill>
                  <a:srgbClr val="FF9900"/>
                </a:solidFill>
              </a:rPr>
              <a:t>: </a:t>
            </a:r>
          </a:p>
          <a:p>
            <a:pPr marL="0" indent="0" algn="l">
              <a:buNone/>
            </a:pPr>
            <a:r>
              <a:rPr lang="en-US" b="1" dirty="0"/>
              <a:t>rwx          </a:t>
            </a:r>
            <a:r>
              <a:rPr lang="en-US" b="1" dirty="0" smtClean="0"/>
              <a:t>  </a:t>
            </a:r>
            <a:r>
              <a:rPr lang="en-US" b="1" dirty="0" smtClean="0"/>
              <a:t>rwx</a:t>
            </a:r>
            <a:r>
              <a:rPr lang="en-US" b="1" dirty="0" smtClean="0"/>
              <a:t>          </a:t>
            </a:r>
            <a:r>
              <a:rPr lang="en-US" b="1" dirty="0"/>
              <a:t>rwx</a:t>
            </a:r>
            <a:r>
              <a:rPr lang="en-US" b="1" dirty="0"/>
              <a:t> </a:t>
            </a:r>
            <a:endParaRPr lang="en-US" dirty="0"/>
          </a:p>
          <a:p>
            <a:pPr marL="0" indent="0" algn="l">
              <a:buNone/>
            </a:pPr>
            <a:r>
              <a:rPr lang="en-US" b="1" dirty="0"/>
              <a:t>Owner’s| Group | Others </a:t>
            </a:r>
            <a:endParaRPr lang="en-US" dirty="0"/>
          </a:p>
          <a:p>
            <a:pPr marL="0" indent="0" algn="l">
              <a:buNone/>
            </a:pPr>
            <a:r>
              <a:rPr lang="en-US" b="1" dirty="0"/>
              <a:t>r = read   w = write     x = execute </a:t>
            </a:r>
            <a:endParaRPr lang="en-US" dirty="0"/>
          </a:p>
          <a:p>
            <a:pPr marL="0" indent="0" algn="l">
              <a:buNone/>
            </a:pPr>
            <a:r>
              <a:rPr lang="en-US" dirty="0"/>
              <a:t>  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9900"/>
                </a:solidFill>
              </a:rPr>
              <a:t>For Files: </a:t>
            </a:r>
            <a:endParaRPr lang="en-US" dirty="0">
              <a:solidFill>
                <a:srgbClr val="FF9900"/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006600"/>
                </a:solidFill>
              </a:rPr>
              <a:t>"</a:t>
            </a:r>
            <a:r>
              <a:rPr lang="en-US" b="1" dirty="0" smtClean="0">
                <a:solidFill>
                  <a:srgbClr val="006600"/>
                </a:solidFill>
              </a:rPr>
              <a:t>Read</a:t>
            </a:r>
            <a:r>
              <a:rPr lang="en-US" dirty="0">
                <a:solidFill>
                  <a:srgbClr val="006600"/>
                </a:solidFill>
              </a:rPr>
              <a:t>" </a:t>
            </a:r>
            <a:r>
              <a:rPr lang="en-US" dirty="0"/>
              <a:t>means to be able to open and view the file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006600"/>
                </a:solidFill>
              </a:rPr>
              <a:t>"</a:t>
            </a:r>
            <a:r>
              <a:rPr lang="en-US" b="1" dirty="0">
                <a:solidFill>
                  <a:srgbClr val="006600"/>
                </a:solidFill>
              </a:rPr>
              <a:t>Write</a:t>
            </a:r>
            <a:r>
              <a:rPr lang="en-US" dirty="0">
                <a:solidFill>
                  <a:srgbClr val="006600"/>
                </a:solidFill>
              </a:rPr>
              <a:t>" </a:t>
            </a:r>
            <a:r>
              <a:rPr lang="en-US" dirty="0"/>
              <a:t>means to overwrite or modify the file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006600"/>
                </a:solidFill>
              </a:rPr>
              <a:t>"</a:t>
            </a:r>
            <a:r>
              <a:rPr lang="en-US" b="1" dirty="0" smtClean="0">
                <a:solidFill>
                  <a:srgbClr val="006600"/>
                </a:solidFill>
              </a:rPr>
              <a:t>eXecute</a:t>
            </a:r>
            <a:r>
              <a:rPr lang="en-US" dirty="0">
                <a:solidFill>
                  <a:srgbClr val="006600"/>
                </a:solidFill>
              </a:rPr>
              <a:t>" </a:t>
            </a:r>
            <a:r>
              <a:rPr lang="en-US" dirty="0"/>
              <a:t>means to run the file as a binary files are executable only if they are programs and shell scripts, not useful for data files. </a:t>
            </a:r>
          </a:p>
          <a:p>
            <a:pPr marL="0" indent="0" algn="l">
              <a:buNone/>
            </a:pPr>
            <a:r>
              <a:rPr lang="en-US" dirty="0"/>
              <a:t> 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FF9900"/>
                </a:solidFill>
              </a:rPr>
              <a:t>For Directories: </a:t>
            </a:r>
            <a:endParaRPr lang="en-US" dirty="0" smtClean="0">
              <a:solidFill>
                <a:srgbClr val="FF9900"/>
              </a:solidFill>
            </a:endParaRPr>
          </a:p>
          <a:p>
            <a:pPr marL="0" indent="0" algn="l" rtl="0">
              <a:buNone/>
            </a:pPr>
            <a:r>
              <a:rPr lang="en-US" dirty="0" smtClean="0"/>
              <a:t> </a:t>
            </a:r>
            <a:r>
              <a:rPr lang="en-US" dirty="0">
                <a:solidFill>
                  <a:srgbClr val="006600"/>
                </a:solidFill>
              </a:rPr>
              <a:t>"</a:t>
            </a:r>
            <a:r>
              <a:rPr lang="en-US" b="1" dirty="0">
                <a:solidFill>
                  <a:srgbClr val="006600"/>
                </a:solidFill>
              </a:rPr>
              <a:t>Read</a:t>
            </a:r>
            <a:r>
              <a:rPr lang="en-US" dirty="0">
                <a:solidFill>
                  <a:srgbClr val="006600"/>
                </a:solidFill>
              </a:rPr>
              <a:t>" </a:t>
            </a:r>
            <a:r>
              <a:rPr lang="en-US" dirty="0"/>
              <a:t>means to be able to view the contents of the directory </a:t>
            </a:r>
          </a:p>
          <a:p>
            <a:pPr marL="0" indent="0" algn="l" rtl="0">
              <a:buNone/>
            </a:pPr>
            <a:r>
              <a:rPr lang="en-US" dirty="0" smtClean="0"/>
              <a:t> </a:t>
            </a:r>
            <a:r>
              <a:rPr lang="en-US" dirty="0">
                <a:solidFill>
                  <a:srgbClr val="006600"/>
                </a:solidFill>
              </a:rPr>
              <a:t>"</a:t>
            </a:r>
            <a:r>
              <a:rPr lang="en-US" b="1" dirty="0">
                <a:solidFill>
                  <a:srgbClr val="006600"/>
                </a:solidFill>
              </a:rPr>
              <a:t>Write</a:t>
            </a:r>
            <a:r>
              <a:rPr lang="en-US" dirty="0">
                <a:solidFill>
                  <a:srgbClr val="006600"/>
                </a:solidFill>
              </a:rPr>
              <a:t>" </a:t>
            </a:r>
            <a:r>
              <a:rPr lang="en-US" dirty="0"/>
              <a:t>means to be able to create new files/directories or delete files/directories within the directory </a:t>
            </a:r>
          </a:p>
          <a:p>
            <a:pPr marL="0" indent="0" algn="l" rtl="0">
              <a:buNone/>
            </a:pPr>
            <a:r>
              <a:rPr lang="en-US" dirty="0" smtClean="0">
                <a:solidFill>
                  <a:srgbClr val="006600"/>
                </a:solidFill>
              </a:rPr>
              <a:t>"</a:t>
            </a:r>
            <a:r>
              <a:rPr lang="en-US" b="1" dirty="0" smtClean="0">
                <a:solidFill>
                  <a:srgbClr val="006600"/>
                </a:solidFill>
              </a:rPr>
              <a:t>eXecute</a:t>
            </a:r>
            <a:r>
              <a:rPr lang="en-US" dirty="0">
                <a:solidFill>
                  <a:srgbClr val="006600"/>
                </a:solidFill>
              </a:rPr>
              <a:t>" </a:t>
            </a:r>
            <a:r>
              <a:rPr lang="en-US" dirty="0"/>
              <a:t>means to be able to "Change Directory" (cd) into the directory = permission to access the directory. </a:t>
            </a:r>
          </a:p>
          <a:p>
            <a:pPr marL="0" indent="0" algn="l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5602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6600"/>
                </a:solidFill>
              </a:rPr>
              <a:t>Understanding file permission </a:t>
            </a:r>
            <a:r>
              <a:rPr lang="en-US" dirty="0" smtClean="0">
                <a:solidFill>
                  <a:srgbClr val="006600"/>
                </a:solidFill>
              </a:rPr>
              <a:t/>
            </a:r>
            <a:br>
              <a:rPr lang="en-US" dirty="0" smtClean="0">
                <a:solidFill>
                  <a:srgbClr val="006600"/>
                </a:solidFill>
              </a:rPr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pPr marL="0" indent="0" algn="l" rtl="0">
              <a:buNone/>
            </a:pPr>
            <a:r>
              <a:rPr lang="en-US" dirty="0" smtClean="0"/>
              <a:t> </a:t>
            </a:r>
            <a:r>
              <a:rPr lang="en-US" b="1" dirty="0">
                <a:solidFill>
                  <a:srgbClr val="FF9900"/>
                </a:solidFill>
              </a:rPr>
              <a:t>How to view the permission for a file or directory? </a:t>
            </a:r>
            <a:endParaRPr lang="en-US" dirty="0">
              <a:solidFill>
                <a:srgbClr val="FF9900"/>
              </a:solidFill>
            </a:endParaRPr>
          </a:p>
          <a:p>
            <a:pPr marL="0" indent="0" algn="l" rtl="0">
              <a:buNone/>
            </a:pPr>
            <a:r>
              <a:rPr lang="en-US" dirty="0"/>
              <a:t> </a:t>
            </a:r>
          </a:p>
          <a:p>
            <a:pPr marL="0" indent="0" algn="l" rtl="0">
              <a:buNone/>
            </a:pPr>
            <a:r>
              <a:rPr lang="en-US" b="1" dirty="0"/>
              <a:t>$ </a:t>
            </a:r>
            <a:r>
              <a:rPr lang="en-US" b="1" dirty="0"/>
              <a:t>ls</a:t>
            </a:r>
            <a:r>
              <a:rPr lang="en-US" b="1" dirty="0"/>
              <a:t> </a:t>
            </a:r>
            <a:r>
              <a:rPr lang="en-US" b="1" dirty="0" smtClean="0"/>
              <a:t>–al</a:t>
            </a:r>
          </a:p>
          <a:p>
            <a:pPr marL="0" indent="0" algn="l" rtl="0">
              <a:buNone/>
            </a:pPr>
            <a:r>
              <a:rPr lang="en-US" b="1" dirty="0" smtClean="0"/>
              <a:t> 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 smtClean="0">
                <a:solidFill>
                  <a:srgbClr val="FF9900"/>
                </a:solidFill>
              </a:rPr>
              <a:t>Default permission for an new file : 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>
                <a:solidFill>
                  <a:srgbClr val="006600"/>
                </a:solidFill>
              </a:rPr>
              <a:t>r</a:t>
            </a:r>
            <a:r>
              <a:rPr lang="en-US" b="1" dirty="0" smtClean="0">
                <a:solidFill>
                  <a:srgbClr val="006600"/>
                </a:solidFill>
              </a:rPr>
              <a:t>w</a:t>
            </a:r>
            <a:r>
              <a:rPr lang="en-US" b="1" dirty="0" smtClean="0">
                <a:solidFill>
                  <a:srgbClr val="006600"/>
                </a:solidFill>
              </a:rPr>
              <a:t>:</a:t>
            </a:r>
            <a:r>
              <a:rPr lang="en-US" b="1" dirty="0" smtClean="0"/>
              <a:t> </a:t>
            </a:r>
            <a:r>
              <a:rPr lang="en-US" dirty="0"/>
              <a:t>by the owner of the file. 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006600"/>
                </a:solidFill>
              </a:rPr>
              <a:t>r</a:t>
            </a:r>
            <a:r>
              <a:rPr lang="en-US" b="1" dirty="0" smtClean="0">
                <a:solidFill>
                  <a:srgbClr val="006600"/>
                </a:solidFill>
              </a:rPr>
              <a:t>: </a:t>
            </a:r>
            <a:r>
              <a:rPr lang="en-US" dirty="0"/>
              <a:t>by group members and others. 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006600"/>
                </a:solidFill>
              </a:rPr>
              <a:t>rw</a:t>
            </a:r>
            <a:r>
              <a:rPr lang="en-US" b="1" dirty="0">
                <a:solidFill>
                  <a:srgbClr val="006600"/>
                </a:solidFill>
              </a:rPr>
              <a:t>- r-- </a:t>
            </a:r>
            <a:r>
              <a:rPr lang="en-US" b="1" dirty="0" smtClean="0">
                <a:solidFill>
                  <a:srgbClr val="006600"/>
                </a:solidFill>
              </a:rPr>
              <a:t>r—</a:t>
            </a:r>
          </a:p>
          <a:p>
            <a:pPr marL="0" indent="0" algn="l" rtl="0">
              <a:buNone/>
            </a:pPr>
            <a:r>
              <a:rPr lang="en-US" b="1" dirty="0" smtClean="0"/>
              <a:t> </a:t>
            </a:r>
            <a:endParaRPr lang="en-US" dirty="0"/>
          </a:p>
          <a:p>
            <a:pPr marL="0" indent="0" algn="l" rtl="0">
              <a:buNone/>
            </a:pPr>
            <a:r>
              <a:rPr lang="en-US" dirty="0" smtClean="0"/>
              <a:t> </a:t>
            </a:r>
            <a:r>
              <a:rPr lang="en-US" b="1" dirty="0">
                <a:solidFill>
                  <a:srgbClr val="FF9900"/>
                </a:solidFill>
              </a:rPr>
              <a:t>Default permission for an new directory: </a:t>
            </a:r>
            <a:endParaRPr lang="en-US" dirty="0">
              <a:solidFill>
                <a:srgbClr val="FF9900"/>
              </a:solidFill>
            </a:endParaRPr>
          </a:p>
          <a:p>
            <a:pPr marL="0" indent="0" algn="l" rtl="0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6600"/>
                </a:solidFill>
              </a:rPr>
              <a:t>rwx</a:t>
            </a:r>
            <a:r>
              <a:rPr lang="en-US" dirty="0" smtClean="0">
                <a:solidFill>
                  <a:srgbClr val="006600"/>
                </a:solidFill>
              </a:rPr>
              <a:t>:</a:t>
            </a:r>
            <a:r>
              <a:rPr lang="en-US" dirty="0" smtClean="0"/>
              <a:t> </a:t>
            </a:r>
            <a:r>
              <a:rPr lang="en-US" dirty="0"/>
              <a:t>by the owner of the directory .</a:t>
            </a:r>
          </a:p>
          <a:p>
            <a:pPr marL="0" indent="0" algn="l" rtl="0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6600"/>
                </a:solidFill>
              </a:rPr>
              <a:t>rx</a:t>
            </a:r>
            <a:r>
              <a:rPr lang="en-US" b="1" dirty="0" smtClean="0">
                <a:solidFill>
                  <a:srgbClr val="006600"/>
                </a:solidFill>
              </a:rPr>
              <a:t>:</a:t>
            </a:r>
            <a:r>
              <a:rPr lang="en-US" b="1" dirty="0" smtClean="0"/>
              <a:t> </a:t>
            </a:r>
            <a:r>
              <a:rPr lang="en-US" dirty="0"/>
              <a:t>by group members and others. 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006600"/>
                </a:solidFill>
              </a:rPr>
              <a:t>rwx r-x </a:t>
            </a:r>
            <a:r>
              <a:rPr lang="en-US" b="1" dirty="0">
                <a:solidFill>
                  <a:srgbClr val="006600"/>
                </a:solidFill>
              </a:rPr>
              <a:t>r-x</a:t>
            </a:r>
            <a:endParaRPr lang="en-US" dirty="0">
              <a:solidFill>
                <a:srgbClr val="006600"/>
              </a:solidFill>
            </a:endParaRPr>
          </a:p>
          <a:p>
            <a:pPr marL="0" indent="0" algn="l">
              <a:buNone/>
            </a:pPr>
            <a:endParaRPr lang="ar-SA" dirty="0" smtClean="0"/>
          </a:p>
          <a:p>
            <a:pPr marL="0" indent="0" algn="l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670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6600"/>
                </a:solidFill>
              </a:rPr>
              <a:t>Understanding file permission </a:t>
            </a:r>
            <a:r>
              <a:rPr lang="en-US" dirty="0" smtClean="0">
                <a:solidFill>
                  <a:srgbClr val="006600"/>
                </a:solidFill>
              </a:rPr>
              <a:t/>
            </a:r>
            <a:br>
              <a:rPr lang="en-US" dirty="0" smtClean="0">
                <a:solidFill>
                  <a:srgbClr val="006600"/>
                </a:solidFill>
              </a:rPr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dirty="0"/>
              <a:t>Only the </a:t>
            </a:r>
            <a:r>
              <a:rPr lang="en-US" b="1" dirty="0"/>
              <a:t>owner </a:t>
            </a:r>
            <a:r>
              <a:rPr lang="en-US" dirty="0"/>
              <a:t>of a file can change its permission. 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FF9900"/>
                </a:solidFill>
              </a:rPr>
              <a:t>How to set file permission? </a:t>
            </a:r>
            <a:endParaRPr lang="en-US" dirty="0">
              <a:solidFill>
                <a:srgbClr val="FF9900"/>
              </a:solidFill>
            </a:endParaRPr>
          </a:p>
          <a:p>
            <a:pPr marL="0" indent="0" algn="l" rtl="0">
              <a:buNone/>
            </a:pPr>
            <a:r>
              <a:rPr lang="en-US" dirty="0"/>
              <a:t>Use the command </a:t>
            </a:r>
            <a:r>
              <a:rPr lang="en-US" b="1" dirty="0">
                <a:solidFill>
                  <a:srgbClr val="006600"/>
                </a:solidFill>
              </a:rPr>
              <a:t>chmod</a:t>
            </a:r>
            <a:r>
              <a:rPr lang="en-US" dirty="0"/>
              <a:t>(</a:t>
            </a:r>
            <a:r>
              <a:rPr lang="en-US" b="1" dirty="0"/>
              <a:t>ch</a:t>
            </a:r>
            <a:r>
              <a:rPr lang="en-US" dirty="0"/>
              <a:t>ange file </a:t>
            </a:r>
            <a:r>
              <a:rPr lang="en-US" b="1" dirty="0"/>
              <a:t>mod</a:t>
            </a:r>
            <a:r>
              <a:rPr lang="en-US" dirty="0"/>
              <a:t>e bits). </a:t>
            </a:r>
          </a:p>
          <a:p>
            <a:pPr marL="0" indent="0" algn="l" rtl="0">
              <a:buNone/>
            </a:pPr>
            <a:r>
              <a:rPr lang="en-US" b="1" dirty="0">
                <a:solidFill>
                  <a:srgbClr val="FF9900"/>
                </a:solidFill>
              </a:rPr>
              <a:t>chmod </a:t>
            </a:r>
            <a:r>
              <a:rPr lang="en-US" dirty="0">
                <a:solidFill>
                  <a:srgbClr val="FF9900"/>
                </a:solidFill>
              </a:rPr>
              <a:t>has two notations:</a:t>
            </a:r>
            <a:r>
              <a:rPr lang="en-US" dirty="0"/>
              <a:t> </a:t>
            </a:r>
          </a:p>
          <a:p>
            <a:pPr algn="l" rtl="0"/>
            <a:r>
              <a:rPr lang="en-US" dirty="0" smtClean="0"/>
              <a:t>Numeric </a:t>
            </a:r>
            <a:r>
              <a:rPr lang="en-US" dirty="0"/>
              <a:t>(Octal) Notation. </a:t>
            </a:r>
          </a:p>
          <a:p>
            <a:pPr algn="l" rtl="0"/>
            <a:r>
              <a:rPr lang="en-US" dirty="0" smtClean="0"/>
              <a:t>Symbolic </a:t>
            </a:r>
            <a:r>
              <a:rPr lang="en-US" dirty="0"/>
              <a:t>Notation </a:t>
            </a:r>
          </a:p>
          <a:p>
            <a:pPr marL="0" indent="0" algn="l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4257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7" y="0"/>
            <a:ext cx="9114183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770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6200"/>
            <a:ext cx="9175377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578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31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6600"/>
                </a:solidFill>
              </a:rPr>
              <a:t>Understanding file permission </a:t>
            </a:r>
            <a:r>
              <a:rPr lang="en-US" dirty="0" smtClean="0">
                <a:solidFill>
                  <a:srgbClr val="006600"/>
                </a:solidFill>
              </a:rPr>
              <a:t/>
            </a:r>
            <a:br>
              <a:rPr lang="en-US" dirty="0" smtClean="0">
                <a:solidFill>
                  <a:srgbClr val="006600"/>
                </a:solidFill>
              </a:rPr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000" b="1" dirty="0" smtClean="0">
                <a:solidFill>
                  <a:srgbClr val="FF9900"/>
                </a:solidFill>
              </a:rPr>
              <a:t>1. </a:t>
            </a:r>
            <a:r>
              <a:rPr lang="en-US" sz="2000" b="1" dirty="0">
                <a:solidFill>
                  <a:srgbClr val="FF9900"/>
                </a:solidFill>
              </a:rPr>
              <a:t>Add single permission to a </a:t>
            </a:r>
            <a:r>
              <a:rPr lang="en-US" sz="2000" b="1" dirty="0" smtClean="0">
                <a:solidFill>
                  <a:srgbClr val="FF9900"/>
                </a:solidFill>
              </a:rPr>
              <a:t>file/directory</a:t>
            </a:r>
            <a:endParaRPr lang="ar-SA" sz="2000" dirty="0" smtClean="0"/>
          </a:p>
          <a:p>
            <a:pPr marL="0" indent="0" algn="l">
              <a:buNone/>
            </a:pPr>
            <a:r>
              <a:rPr lang="en-US" sz="2000" dirty="0" smtClean="0"/>
              <a:t>$ chmod </a:t>
            </a:r>
            <a:r>
              <a:rPr lang="en-US" sz="2000" dirty="0" smtClean="0"/>
              <a:t>u+x</a:t>
            </a:r>
            <a:r>
              <a:rPr lang="en-US" sz="2000" dirty="0" smtClean="0"/>
              <a:t> filename</a:t>
            </a:r>
          </a:p>
          <a:p>
            <a:pPr marL="0" indent="0" algn="l">
              <a:buNone/>
            </a:pPr>
            <a:endParaRPr lang="en-US" sz="2000" dirty="0" smtClean="0"/>
          </a:p>
          <a:p>
            <a:pPr marL="0" indent="0" algn="l">
              <a:buNone/>
            </a:pPr>
            <a:r>
              <a:rPr lang="en-US" sz="2000" b="1" dirty="0" smtClean="0">
                <a:solidFill>
                  <a:srgbClr val="FF9900"/>
                </a:solidFill>
              </a:rPr>
              <a:t>2</a:t>
            </a:r>
            <a:r>
              <a:rPr lang="en-US" sz="2000" b="1" dirty="0">
                <a:solidFill>
                  <a:srgbClr val="FF9900"/>
                </a:solidFill>
              </a:rPr>
              <a:t>. Add multiple permission to a </a:t>
            </a:r>
            <a:r>
              <a:rPr lang="en-US" sz="2000" b="1" dirty="0" smtClean="0">
                <a:solidFill>
                  <a:srgbClr val="FF9900"/>
                </a:solidFill>
              </a:rPr>
              <a:t>file/directory</a:t>
            </a:r>
            <a:r>
              <a:rPr lang="en-US" sz="2000" b="1" dirty="0" smtClean="0"/>
              <a:t> </a:t>
            </a:r>
            <a:endParaRPr lang="en-US" sz="2000" b="1" dirty="0"/>
          </a:p>
          <a:p>
            <a:pPr marL="0" indent="0" algn="l">
              <a:buNone/>
            </a:pPr>
            <a:r>
              <a:rPr lang="en-US" sz="2000" dirty="0" smtClean="0"/>
              <a:t>$ chmod </a:t>
            </a:r>
            <a:r>
              <a:rPr lang="en-US" sz="2000" dirty="0" smtClean="0"/>
              <a:t>u+r,g+x</a:t>
            </a:r>
            <a:r>
              <a:rPr lang="en-US" sz="2000" dirty="0" smtClean="0"/>
              <a:t> filename</a:t>
            </a:r>
          </a:p>
          <a:p>
            <a:pPr marL="0" indent="0" algn="l">
              <a:buNone/>
            </a:pPr>
            <a:endParaRPr lang="en-US" sz="2000" b="1" dirty="0">
              <a:solidFill>
                <a:srgbClr val="FF9900"/>
              </a:solidFill>
            </a:endParaRPr>
          </a:p>
          <a:p>
            <a:pPr marL="0" indent="0" algn="l">
              <a:buNone/>
            </a:pPr>
            <a:r>
              <a:rPr lang="en-US" sz="2000" b="1" dirty="0" smtClean="0">
                <a:solidFill>
                  <a:srgbClr val="FF9900"/>
                </a:solidFill>
              </a:rPr>
              <a:t>3</a:t>
            </a:r>
            <a:r>
              <a:rPr lang="en-US" sz="2000" b="1" dirty="0">
                <a:solidFill>
                  <a:srgbClr val="FF9900"/>
                </a:solidFill>
              </a:rPr>
              <a:t>. Remove permission from a </a:t>
            </a:r>
            <a:r>
              <a:rPr lang="en-US" sz="2000" b="1" dirty="0" smtClean="0">
                <a:solidFill>
                  <a:srgbClr val="FF9900"/>
                </a:solidFill>
              </a:rPr>
              <a:t>file/directory</a:t>
            </a:r>
            <a:r>
              <a:rPr lang="en-US" sz="2000" b="1" dirty="0" smtClean="0"/>
              <a:t> .</a:t>
            </a:r>
            <a:endParaRPr lang="en-US" sz="2000" b="1" dirty="0"/>
          </a:p>
          <a:p>
            <a:pPr marL="0" indent="0" algn="l">
              <a:buNone/>
            </a:pPr>
            <a:r>
              <a:rPr lang="en-US" sz="2000" dirty="0" smtClean="0"/>
              <a:t>$ chmod u-</a:t>
            </a:r>
            <a:r>
              <a:rPr lang="en-US" sz="2000" dirty="0" smtClean="0"/>
              <a:t>rx</a:t>
            </a:r>
            <a:r>
              <a:rPr lang="en-US" sz="2000" dirty="0" smtClean="0"/>
              <a:t> filename</a:t>
            </a:r>
          </a:p>
          <a:p>
            <a:pPr marL="0" indent="0" algn="l">
              <a:buNone/>
            </a:pPr>
            <a:endParaRPr lang="en-US" sz="2000" b="1" dirty="0" smtClean="0">
              <a:solidFill>
                <a:srgbClr val="FF9900"/>
              </a:solidFill>
            </a:endParaRPr>
          </a:p>
          <a:p>
            <a:pPr marL="0" indent="0" algn="l">
              <a:buNone/>
            </a:pPr>
            <a:r>
              <a:rPr lang="en-US" sz="2000" b="1" dirty="0" smtClean="0">
                <a:solidFill>
                  <a:srgbClr val="FF9900"/>
                </a:solidFill>
              </a:rPr>
              <a:t>4</a:t>
            </a:r>
            <a:r>
              <a:rPr lang="en-US" sz="2000" b="1" dirty="0">
                <a:solidFill>
                  <a:srgbClr val="FF9900"/>
                </a:solidFill>
              </a:rPr>
              <a:t>. Change permission for all roles on a </a:t>
            </a:r>
            <a:r>
              <a:rPr lang="en-US" sz="2000" b="1" dirty="0" smtClean="0">
                <a:solidFill>
                  <a:srgbClr val="FF9900"/>
                </a:solidFill>
              </a:rPr>
              <a:t>file/directory</a:t>
            </a:r>
            <a:r>
              <a:rPr lang="en-US" sz="2000" b="1" dirty="0" smtClean="0"/>
              <a:t> </a:t>
            </a:r>
            <a:endParaRPr lang="en-US" sz="2000" b="1" dirty="0"/>
          </a:p>
          <a:p>
            <a:pPr marL="0" indent="0" algn="l">
              <a:buNone/>
            </a:pPr>
            <a:r>
              <a:rPr lang="en-US" sz="2000" dirty="0" smtClean="0"/>
              <a:t>$ chmod a+x filename</a:t>
            </a:r>
          </a:p>
          <a:p>
            <a:pPr marL="0" indent="0" algn="l">
              <a:buNone/>
            </a:pPr>
            <a:r>
              <a:rPr lang="en-US" sz="2000" b="1" dirty="0" smtClean="0">
                <a:solidFill>
                  <a:srgbClr val="FF9900"/>
                </a:solidFill>
              </a:rPr>
              <a:t> </a:t>
            </a:r>
            <a:endParaRPr lang="en-US" sz="2000" b="1" dirty="0"/>
          </a:p>
          <a:p>
            <a:pPr marL="0" indent="0" algn="l">
              <a:buNone/>
            </a:pPr>
            <a:r>
              <a:rPr lang="ar-SA" sz="2000" dirty="0" smtClean="0"/>
              <a:t> </a:t>
            </a:r>
            <a:endParaRPr lang="en-US" sz="2000" dirty="0" smtClean="0"/>
          </a:p>
          <a:p>
            <a:pPr marL="0" indent="0" algn="l">
              <a:buNone/>
            </a:pPr>
            <a:r>
              <a:rPr lang="en-US" sz="2000" b="1" dirty="0" smtClean="0">
                <a:solidFill>
                  <a:srgbClr val="FF9900"/>
                </a:solidFill>
              </a:rPr>
              <a:t> </a:t>
            </a:r>
            <a:endParaRPr lang="en-US" sz="2000" b="1" dirty="0"/>
          </a:p>
          <a:p>
            <a:pPr marL="0" indent="0" algn="l">
              <a:buNone/>
            </a:pPr>
            <a:r>
              <a:rPr lang="en-US" sz="2000" dirty="0" smtClean="0"/>
              <a:t> </a:t>
            </a:r>
          </a:p>
          <a:p>
            <a:pPr marL="0" indent="0" algn="l">
              <a:buNone/>
            </a:pPr>
            <a:r>
              <a:rPr lang="en-US" sz="2000" b="1" dirty="0" smtClean="0">
                <a:solidFill>
                  <a:srgbClr val="FF9900"/>
                </a:solidFill>
              </a:rPr>
              <a:t> </a:t>
            </a:r>
            <a:endParaRPr lang="en-US" sz="2000" b="1" dirty="0"/>
          </a:p>
          <a:p>
            <a:pPr marL="0" indent="0" algn="l">
              <a:buNone/>
            </a:pPr>
            <a:r>
              <a:rPr lang="ar-SA" sz="2000" dirty="0" smtClean="0"/>
              <a:t> </a:t>
            </a:r>
            <a:endParaRPr lang="en-US" sz="2000" dirty="0" smtClean="0"/>
          </a:p>
          <a:p>
            <a:pPr marL="0" indent="0" algn="l">
              <a:buNone/>
            </a:pPr>
            <a:r>
              <a:rPr lang="en-US" sz="2000" dirty="0" smtClean="0"/>
              <a:t> </a:t>
            </a:r>
          </a:p>
          <a:p>
            <a:pPr marL="0" indent="0" algn="l">
              <a:buNone/>
            </a:pPr>
            <a:r>
              <a:rPr lang="ar-SA" sz="2000" dirty="0" smtClean="0"/>
              <a:t> </a:t>
            </a:r>
            <a:endParaRPr lang="en-US" sz="2000" dirty="0"/>
          </a:p>
          <a:p>
            <a:pPr marL="0" indent="0" algn="l">
              <a:buNone/>
            </a:pP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val="422970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165</Words>
  <Application>Microsoft Office PowerPoint</Application>
  <PresentationFormat>عرض على الشاشة (3:4)‏</PresentationFormat>
  <Paragraphs>77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نسق Office</vt:lpstr>
      <vt:lpstr>Learning basic command</vt:lpstr>
      <vt:lpstr>Understanding file permission  </vt:lpstr>
      <vt:lpstr>Understanding file permission  </vt:lpstr>
      <vt:lpstr>Understanding file permission  </vt:lpstr>
      <vt:lpstr>Understanding file permission  </vt:lpstr>
      <vt:lpstr>عرض تقديمي في PowerPoint</vt:lpstr>
      <vt:lpstr>عرض تقديمي في PowerPoint</vt:lpstr>
      <vt:lpstr>عرض تقديمي في PowerPoint</vt:lpstr>
      <vt:lpstr>Understanding file permission  </vt:lpstr>
      <vt:lpstr>Evaluation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عبدالرحمن</dc:creator>
  <cp:lastModifiedBy>عبدالرحمن</cp:lastModifiedBy>
  <cp:revision>9</cp:revision>
  <dcterms:created xsi:type="dcterms:W3CDTF">2012-04-28T19:18:32Z</dcterms:created>
  <dcterms:modified xsi:type="dcterms:W3CDTF">2012-04-29T04:20:05Z</dcterms:modified>
</cp:coreProperties>
</file>